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>
        <p:scale>
          <a:sx n="81" d="100"/>
          <a:sy n="81" d="100"/>
        </p:scale>
        <p:origin x="-1712" y="-192"/>
      </p:cViewPr>
      <p:guideLst>
        <p:guide orient="horz" pos="490"/>
        <p:guide pos="292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325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91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48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1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90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13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090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24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57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367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231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7F7124-E171-CB4B-8CF2-2BD709208A82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F4D4D3-EF24-6845-BBCB-B7FF4C272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045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2218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 smtClean="0">
                <a:latin typeface="Adobe Caslon Pro"/>
                <a:cs typeface="Adobe Caslon Pro"/>
              </a:rPr>
              <a:t>R</a:t>
            </a:r>
            <a:r>
              <a:rPr lang="en-US" dirty="0" err="1" smtClean="0">
                <a:latin typeface="Adobe Caslon Pro"/>
                <a:cs typeface="Adobe Caslon Pro"/>
              </a:rPr>
              <a:t>ā</a:t>
            </a:r>
            <a:r>
              <a:rPr lang="en-US" dirty="0" err="1" smtClean="0">
                <a:latin typeface="Adobe Caslon Pro"/>
                <a:cs typeface="Adobe Caslon Pro"/>
              </a:rPr>
              <a:t>gawise</a:t>
            </a:r>
            <a:r>
              <a:rPr lang="en-US" dirty="0" smtClean="0">
                <a:latin typeface="Adobe Caslon Pro"/>
                <a:cs typeface="Adobe Caslon Pro"/>
              </a:rPr>
              <a:t>: real-time </a:t>
            </a:r>
            <a:r>
              <a:rPr lang="en-US" dirty="0" err="1" smtClean="0">
                <a:latin typeface="Adobe Caslon Pro"/>
                <a:cs typeface="Adobe Caslon Pro"/>
              </a:rPr>
              <a:t>r</a:t>
            </a:r>
            <a:r>
              <a:rPr lang="en-US" dirty="0" err="1" smtClean="0">
                <a:latin typeface="Adobe Caslon Pro"/>
                <a:cs typeface="Adobe Caslon Pro"/>
              </a:rPr>
              <a:t>ā</a:t>
            </a:r>
            <a:r>
              <a:rPr lang="en-US" dirty="0" err="1" smtClean="0">
                <a:latin typeface="Adobe Caslon Pro"/>
                <a:cs typeface="Adobe Caslon Pro"/>
              </a:rPr>
              <a:t>ga</a:t>
            </a:r>
            <a:r>
              <a:rPr lang="en-US" dirty="0" smtClean="0">
                <a:latin typeface="Adobe Caslon Pro"/>
                <a:cs typeface="Adobe Caslon Pro"/>
              </a:rPr>
              <a:t> recognition</a:t>
            </a:r>
            <a:endParaRPr lang="en-US" dirty="0">
              <a:latin typeface="Adobe Caslon Pro"/>
              <a:cs typeface="Adobe Caslon Pro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3598941" y="2342143"/>
            <a:ext cx="1789953" cy="630392"/>
          </a:xfrm>
          <a:custGeom>
            <a:avLst/>
            <a:gdLst>
              <a:gd name="connsiteX0" fmla="*/ 0 w 4078941"/>
              <a:gd name="connsiteY0" fmla="*/ 1211747 h 1436537"/>
              <a:gd name="connsiteX1" fmla="*/ 552824 w 4078941"/>
              <a:gd name="connsiteY1" fmla="*/ 643982 h 1436537"/>
              <a:gd name="connsiteX2" fmla="*/ 836706 w 4078941"/>
              <a:gd name="connsiteY2" fmla="*/ 733630 h 1436537"/>
              <a:gd name="connsiteX3" fmla="*/ 1016000 w 4078941"/>
              <a:gd name="connsiteY3" fmla="*/ 1226688 h 1436537"/>
              <a:gd name="connsiteX4" fmla="*/ 1150471 w 4078941"/>
              <a:gd name="connsiteY4" fmla="*/ 1435865 h 1436537"/>
              <a:gd name="connsiteX5" fmla="*/ 1344706 w 4078941"/>
              <a:gd name="connsiteY5" fmla="*/ 1166924 h 1436537"/>
              <a:gd name="connsiteX6" fmla="*/ 1613647 w 4078941"/>
              <a:gd name="connsiteY6" fmla="*/ 554335 h 1436537"/>
              <a:gd name="connsiteX7" fmla="*/ 1733177 w 4078941"/>
              <a:gd name="connsiteY7" fmla="*/ 255512 h 1436537"/>
              <a:gd name="connsiteX8" fmla="*/ 1897529 w 4078941"/>
              <a:gd name="connsiteY8" fmla="*/ 1512 h 1436537"/>
              <a:gd name="connsiteX9" fmla="*/ 2032000 w 4078941"/>
              <a:gd name="connsiteY9" fmla="*/ 375041 h 1436537"/>
              <a:gd name="connsiteX10" fmla="*/ 2375647 w 4078941"/>
              <a:gd name="connsiteY10" fmla="*/ 434806 h 1436537"/>
              <a:gd name="connsiteX11" fmla="*/ 2823882 w 4078941"/>
              <a:gd name="connsiteY11" fmla="*/ 419865 h 1436537"/>
              <a:gd name="connsiteX12" fmla="*/ 2868706 w 4078941"/>
              <a:gd name="connsiteY12" fmla="*/ 240571 h 1436537"/>
              <a:gd name="connsiteX13" fmla="*/ 2943412 w 4078941"/>
              <a:gd name="connsiteY13" fmla="*/ 135982 h 1436537"/>
              <a:gd name="connsiteX14" fmla="*/ 3048000 w 4078941"/>
              <a:gd name="connsiteY14" fmla="*/ 434806 h 1436537"/>
              <a:gd name="connsiteX15" fmla="*/ 3242235 w 4078941"/>
              <a:gd name="connsiteY15" fmla="*/ 195747 h 1436537"/>
              <a:gd name="connsiteX16" fmla="*/ 3406588 w 4078941"/>
              <a:gd name="connsiteY16" fmla="*/ 883041 h 1436537"/>
              <a:gd name="connsiteX17" fmla="*/ 3466353 w 4078941"/>
              <a:gd name="connsiteY17" fmla="*/ 897982 h 1436537"/>
              <a:gd name="connsiteX18" fmla="*/ 4078941 w 4078941"/>
              <a:gd name="connsiteY18" fmla="*/ 897982 h 143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78941" h="1436537">
                <a:moveTo>
                  <a:pt x="0" y="1211747"/>
                </a:moveTo>
                <a:cubicBezTo>
                  <a:pt x="206686" y="967707"/>
                  <a:pt x="413373" y="723668"/>
                  <a:pt x="552824" y="643982"/>
                </a:cubicBezTo>
                <a:cubicBezTo>
                  <a:pt x="692275" y="564296"/>
                  <a:pt x="759510" y="636512"/>
                  <a:pt x="836706" y="733630"/>
                </a:cubicBezTo>
                <a:cubicBezTo>
                  <a:pt x="913902" y="830748"/>
                  <a:pt x="963706" y="1109649"/>
                  <a:pt x="1016000" y="1226688"/>
                </a:cubicBezTo>
                <a:cubicBezTo>
                  <a:pt x="1068294" y="1343727"/>
                  <a:pt x="1095687" y="1445826"/>
                  <a:pt x="1150471" y="1435865"/>
                </a:cubicBezTo>
                <a:cubicBezTo>
                  <a:pt x="1205255" y="1425904"/>
                  <a:pt x="1267510" y="1313846"/>
                  <a:pt x="1344706" y="1166924"/>
                </a:cubicBezTo>
                <a:cubicBezTo>
                  <a:pt x="1421902" y="1020002"/>
                  <a:pt x="1548902" y="706237"/>
                  <a:pt x="1613647" y="554335"/>
                </a:cubicBezTo>
                <a:cubicBezTo>
                  <a:pt x="1678392" y="402433"/>
                  <a:pt x="1685863" y="347649"/>
                  <a:pt x="1733177" y="255512"/>
                </a:cubicBezTo>
                <a:cubicBezTo>
                  <a:pt x="1780491" y="163375"/>
                  <a:pt x="1847725" y="-18410"/>
                  <a:pt x="1897529" y="1512"/>
                </a:cubicBezTo>
                <a:cubicBezTo>
                  <a:pt x="1947333" y="21433"/>
                  <a:pt x="1952314" y="302825"/>
                  <a:pt x="2032000" y="375041"/>
                </a:cubicBezTo>
                <a:cubicBezTo>
                  <a:pt x="2111686" y="447257"/>
                  <a:pt x="2243667" y="427335"/>
                  <a:pt x="2375647" y="434806"/>
                </a:cubicBezTo>
                <a:cubicBezTo>
                  <a:pt x="2507627" y="442277"/>
                  <a:pt x="2741706" y="452237"/>
                  <a:pt x="2823882" y="419865"/>
                </a:cubicBezTo>
                <a:cubicBezTo>
                  <a:pt x="2906058" y="387493"/>
                  <a:pt x="2848784" y="287885"/>
                  <a:pt x="2868706" y="240571"/>
                </a:cubicBezTo>
                <a:cubicBezTo>
                  <a:pt x="2888628" y="193257"/>
                  <a:pt x="2913530" y="103610"/>
                  <a:pt x="2943412" y="135982"/>
                </a:cubicBezTo>
                <a:cubicBezTo>
                  <a:pt x="2973294" y="168354"/>
                  <a:pt x="2998196" y="424845"/>
                  <a:pt x="3048000" y="434806"/>
                </a:cubicBezTo>
                <a:cubicBezTo>
                  <a:pt x="3097804" y="444767"/>
                  <a:pt x="3182470" y="121041"/>
                  <a:pt x="3242235" y="195747"/>
                </a:cubicBezTo>
                <a:cubicBezTo>
                  <a:pt x="3302000" y="270453"/>
                  <a:pt x="3369235" y="766002"/>
                  <a:pt x="3406588" y="883041"/>
                </a:cubicBezTo>
                <a:cubicBezTo>
                  <a:pt x="3443941" y="1000080"/>
                  <a:pt x="3354294" y="895492"/>
                  <a:pt x="3466353" y="897982"/>
                </a:cubicBezTo>
                <a:cubicBezTo>
                  <a:pt x="3578412" y="900472"/>
                  <a:pt x="4078941" y="897982"/>
                  <a:pt x="4078941" y="897982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6126988" y="2342143"/>
            <a:ext cx="1789953" cy="630392"/>
          </a:xfrm>
          <a:custGeom>
            <a:avLst/>
            <a:gdLst>
              <a:gd name="connsiteX0" fmla="*/ 0 w 4078941"/>
              <a:gd name="connsiteY0" fmla="*/ 1211747 h 1436537"/>
              <a:gd name="connsiteX1" fmla="*/ 552824 w 4078941"/>
              <a:gd name="connsiteY1" fmla="*/ 643982 h 1436537"/>
              <a:gd name="connsiteX2" fmla="*/ 836706 w 4078941"/>
              <a:gd name="connsiteY2" fmla="*/ 733630 h 1436537"/>
              <a:gd name="connsiteX3" fmla="*/ 1016000 w 4078941"/>
              <a:gd name="connsiteY3" fmla="*/ 1226688 h 1436537"/>
              <a:gd name="connsiteX4" fmla="*/ 1150471 w 4078941"/>
              <a:gd name="connsiteY4" fmla="*/ 1435865 h 1436537"/>
              <a:gd name="connsiteX5" fmla="*/ 1344706 w 4078941"/>
              <a:gd name="connsiteY5" fmla="*/ 1166924 h 1436537"/>
              <a:gd name="connsiteX6" fmla="*/ 1613647 w 4078941"/>
              <a:gd name="connsiteY6" fmla="*/ 554335 h 1436537"/>
              <a:gd name="connsiteX7" fmla="*/ 1733177 w 4078941"/>
              <a:gd name="connsiteY7" fmla="*/ 255512 h 1436537"/>
              <a:gd name="connsiteX8" fmla="*/ 1897529 w 4078941"/>
              <a:gd name="connsiteY8" fmla="*/ 1512 h 1436537"/>
              <a:gd name="connsiteX9" fmla="*/ 2032000 w 4078941"/>
              <a:gd name="connsiteY9" fmla="*/ 375041 h 1436537"/>
              <a:gd name="connsiteX10" fmla="*/ 2375647 w 4078941"/>
              <a:gd name="connsiteY10" fmla="*/ 434806 h 1436537"/>
              <a:gd name="connsiteX11" fmla="*/ 2823882 w 4078941"/>
              <a:gd name="connsiteY11" fmla="*/ 419865 h 1436537"/>
              <a:gd name="connsiteX12" fmla="*/ 2868706 w 4078941"/>
              <a:gd name="connsiteY12" fmla="*/ 240571 h 1436537"/>
              <a:gd name="connsiteX13" fmla="*/ 2943412 w 4078941"/>
              <a:gd name="connsiteY13" fmla="*/ 135982 h 1436537"/>
              <a:gd name="connsiteX14" fmla="*/ 3048000 w 4078941"/>
              <a:gd name="connsiteY14" fmla="*/ 434806 h 1436537"/>
              <a:gd name="connsiteX15" fmla="*/ 3242235 w 4078941"/>
              <a:gd name="connsiteY15" fmla="*/ 195747 h 1436537"/>
              <a:gd name="connsiteX16" fmla="*/ 3406588 w 4078941"/>
              <a:gd name="connsiteY16" fmla="*/ 883041 h 1436537"/>
              <a:gd name="connsiteX17" fmla="*/ 3466353 w 4078941"/>
              <a:gd name="connsiteY17" fmla="*/ 897982 h 1436537"/>
              <a:gd name="connsiteX18" fmla="*/ 4078941 w 4078941"/>
              <a:gd name="connsiteY18" fmla="*/ 897982 h 143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78941" h="1436537">
                <a:moveTo>
                  <a:pt x="0" y="1211747"/>
                </a:moveTo>
                <a:cubicBezTo>
                  <a:pt x="206686" y="967707"/>
                  <a:pt x="413373" y="723668"/>
                  <a:pt x="552824" y="643982"/>
                </a:cubicBezTo>
                <a:cubicBezTo>
                  <a:pt x="692275" y="564296"/>
                  <a:pt x="759510" y="636512"/>
                  <a:pt x="836706" y="733630"/>
                </a:cubicBezTo>
                <a:cubicBezTo>
                  <a:pt x="913902" y="830748"/>
                  <a:pt x="963706" y="1109649"/>
                  <a:pt x="1016000" y="1226688"/>
                </a:cubicBezTo>
                <a:cubicBezTo>
                  <a:pt x="1068294" y="1343727"/>
                  <a:pt x="1095687" y="1445826"/>
                  <a:pt x="1150471" y="1435865"/>
                </a:cubicBezTo>
                <a:cubicBezTo>
                  <a:pt x="1205255" y="1425904"/>
                  <a:pt x="1267510" y="1313846"/>
                  <a:pt x="1344706" y="1166924"/>
                </a:cubicBezTo>
                <a:cubicBezTo>
                  <a:pt x="1421902" y="1020002"/>
                  <a:pt x="1548902" y="706237"/>
                  <a:pt x="1613647" y="554335"/>
                </a:cubicBezTo>
                <a:cubicBezTo>
                  <a:pt x="1678392" y="402433"/>
                  <a:pt x="1685863" y="347649"/>
                  <a:pt x="1733177" y="255512"/>
                </a:cubicBezTo>
                <a:cubicBezTo>
                  <a:pt x="1780491" y="163375"/>
                  <a:pt x="1847725" y="-18410"/>
                  <a:pt x="1897529" y="1512"/>
                </a:cubicBezTo>
                <a:cubicBezTo>
                  <a:pt x="1947333" y="21433"/>
                  <a:pt x="1952314" y="302825"/>
                  <a:pt x="2032000" y="375041"/>
                </a:cubicBezTo>
                <a:cubicBezTo>
                  <a:pt x="2111686" y="447257"/>
                  <a:pt x="2243667" y="427335"/>
                  <a:pt x="2375647" y="434806"/>
                </a:cubicBezTo>
                <a:cubicBezTo>
                  <a:pt x="2507627" y="442277"/>
                  <a:pt x="2741706" y="452237"/>
                  <a:pt x="2823882" y="419865"/>
                </a:cubicBezTo>
                <a:cubicBezTo>
                  <a:pt x="2906058" y="387493"/>
                  <a:pt x="2848784" y="287885"/>
                  <a:pt x="2868706" y="240571"/>
                </a:cubicBezTo>
                <a:cubicBezTo>
                  <a:pt x="2888628" y="193257"/>
                  <a:pt x="2913530" y="103610"/>
                  <a:pt x="2943412" y="135982"/>
                </a:cubicBezTo>
                <a:cubicBezTo>
                  <a:pt x="2973294" y="168354"/>
                  <a:pt x="2998196" y="424845"/>
                  <a:pt x="3048000" y="434806"/>
                </a:cubicBezTo>
                <a:cubicBezTo>
                  <a:pt x="3097804" y="444767"/>
                  <a:pt x="3182470" y="121041"/>
                  <a:pt x="3242235" y="195747"/>
                </a:cubicBezTo>
                <a:cubicBezTo>
                  <a:pt x="3302000" y="270453"/>
                  <a:pt x="3369235" y="766002"/>
                  <a:pt x="3406588" y="883041"/>
                </a:cubicBezTo>
                <a:cubicBezTo>
                  <a:pt x="3443941" y="1000080"/>
                  <a:pt x="3354294" y="895492"/>
                  <a:pt x="3466353" y="897982"/>
                </a:cubicBezTo>
                <a:cubicBezTo>
                  <a:pt x="3578412" y="900472"/>
                  <a:pt x="4078941" y="897982"/>
                  <a:pt x="4078941" y="897982"/>
                </a:cubicBezTo>
              </a:path>
            </a:pathLst>
          </a:custGeom>
          <a:ln>
            <a:solidFill>
              <a:srgbClr val="FF0000">
                <a:alpha val="49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174239" y="2678019"/>
            <a:ext cx="390525" cy="0"/>
          </a:xfrm>
          <a:prstGeom prst="line">
            <a:avLst/>
          </a:prstGeom>
          <a:ln w="63500">
            <a:solidFill>
              <a:schemeClr val="accent1">
                <a:lumMod val="75000"/>
                <a:alpha val="78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917086" y="2508367"/>
            <a:ext cx="701778" cy="0"/>
          </a:xfrm>
          <a:prstGeom prst="line">
            <a:avLst/>
          </a:prstGeom>
          <a:ln w="63500">
            <a:solidFill>
              <a:schemeClr val="accent1">
                <a:lumMod val="75000"/>
                <a:alpha val="78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7618864" y="2746492"/>
            <a:ext cx="298077" cy="0"/>
          </a:xfrm>
          <a:prstGeom prst="line">
            <a:avLst/>
          </a:prstGeom>
          <a:ln w="63500">
            <a:solidFill>
              <a:schemeClr val="accent1">
                <a:lumMod val="75000"/>
                <a:alpha val="78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449239" y="1619726"/>
            <a:ext cx="1939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/>
                <a:cs typeface="Times New Roman"/>
              </a:rPr>
              <a:t>Pitch extraction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804413" y="1667864"/>
            <a:ext cx="262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/>
                <a:cs typeface="Times New Roman"/>
              </a:rPr>
              <a:t>Melody transcription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8" name="Right Arrow 27"/>
          <p:cNvSpPr/>
          <p:nvPr/>
        </p:nvSpPr>
        <p:spPr>
          <a:xfrm>
            <a:off x="5532507" y="2472776"/>
            <a:ext cx="287226" cy="410486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/>
          <p:cNvSpPr/>
          <p:nvPr/>
        </p:nvSpPr>
        <p:spPr>
          <a:xfrm>
            <a:off x="3003608" y="2482637"/>
            <a:ext cx="287226" cy="410486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 rot="5400000">
            <a:off x="7131116" y="3384603"/>
            <a:ext cx="287226" cy="410486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/>
          <p:nvPr/>
        </p:nvCxnSpPr>
        <p:spPr>
          <a:xfrm>
            <a:off x="6326639" y="4536501"/>
            <a:ext cx="390525" cy="0"/>
          </a:xfrm>
          <a:prstGeom prst="line">
            <a:avLst/>
          </a:prstGeom>
          <a:ln w="63500">
            <a:solidFill>
              <a:schemeClr val="accent1">
                <a:lumMod val="75000"/>
                <a:alpha val="78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069486" y="4071812"/>
            <a:ext cx="701778" cy="0"/>
          </a:xfrm>
          <a:prstGeom prst="line">
            <a:avLst/>
          </a:prstGeom>
          <a:ln w="63500">
            <a:solidFill>
              <a:schemeClr val="accent1">
                <a:lumMod val="75000"/>
                <a:alpha val="78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916941" y="4719877"/>
            <a:ext cx="298077" cy="0"/>
          </a:xfrm>
          <a:prstGeom prst="line">
            <a:avLst/>
          </a:prstGeom>
          <a:ln w="63500">
            <a:solidFill>
              <a:schemeClr val="accent1">
                <a:lumMod val="75000"/>
                <a:alpha val="78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6812414" y="4071813"/>
            <a:ext cx="229894" cy="464688"/>
          </a:xfrm>
          <a:prstGeom prst="straightConnector1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headEnd type="triangle" w="sm" len="lg"/>
            <a:tailEnd type="triangle" w="sm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7799839" y="4105275"/>
            <a:ext cx="117102" cy="552450"/>
          </a:xfrm>
          <a:prstGeom prst="straightConnector1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headEnd type="triangle" w="sm" len="lg"/>
            <a:tailEnd type="triangle" w="sm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138070" y="5159621"/>
            <a:ext cx="26299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Times New Roman"/>
                <a:cs typeface="Times New Roman"/>
              </a:rPr>
              <a:t>Svara</a:t>
            </a:r>
            <a:r>
              <a:rPr lang="en-US" dirty="0" smtClean="0">
                <a:latin typeface="Times New Roman"/>
                <a:cs typeface="Times New Roman"/>
              </a:rPr>
              <a:t> (note)</a:t>
            </a:r>
          </a:p>
          <a:p>
            <a:pPr algn="ctr"/>
            <a:r>
              <a:rPr lang="en-US" dirty="0" err="1" smtClean="0">
                <a:latin typeface="Times New Roman"/>
                <a:cs typeface="Times New Roman"/>
              </a:rPr>
              <a:t>Svara</a:t>
            </a:r>
            <a:r>
              <a:rPr lang="en-US" dirty="0" smtClean="0">
                <a:latin typeface="Times New Roman"/>
                <a:cs typeface="Times New Roman"/>
              </a:rPr>
              <a:t> transition</a:t>
            </a:r>
          </a:p>
          <a:p>
            <a:pPr algn="ctr"/>
            <a:r>
              <a:rPr lang="en-US" dirty="0" err="1" smtClean="0">
                <a:latin typeface="Times New Roman"/>
                <a:cs typeface="Times New Roman"/>
              </a:rPr>
              <a:t>Svara</a:t>
            </a:r>
            <a:r>
              <a:rPr lang="en-US" dirty="0" smtClean="0">
                <a:latin typeface="Times New Roman"/>
                <a:cs typeface="Times New Roman"/>
              </a:rPr>
              <a:t> sequence</a:t>
            </a:r>
          </a:p>
        </p:txBody>
      </p:sp>
      <p:sp>
        <p:nvSpPr>
          <p:cNvPr id="45" name="Right Arrow 44"/>
          <p:cNvSpPr/>
          <p:nvPr/>
        </p:nvSpPr>
        <p:spPr>
          <a:xfrm rot="10800000">
            <a:off x="5583203" y="4452482"/>
            <a:ext cx="287226" cy="410486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DSC_8375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9" t="10733" r="18237" b="-13001"/>
          <a:stretch/>
        </p:blipFill>
        <p:spPr>
          <a:xfrm rot="16200000">
            <a:off x="1006103" y="1598999"/>
            <a:ext cx="1784340" cy="1910127"/>
          </a:xfrm>
          <a:prstGeom prst="rect">
            <a:avLst/>
          </a:prstGeom>
        </p:spPr>
      </p:pic>
      <p:pic>
        <p:nvPicPr>
          <p:cNvPr id="48" name="Picture 47" descr="Ragawi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46" y="4273808"/>
            <a:ext cx="3003177" cy="1630501"/>
          </a:xfrm>
          <a:prstGeom prst="rect">
            <a:avLst/>
          </a:prstGeom>
        </p:spPr>
      </p:pic>
      <p:sp>
        <p:nvSpPr>
          <p:cNvPr id="49" name="Right Arrow 48"/>
          <p:cNvSpPr/>
          <p:nvPr/>
        </p:nvSpPr>
        <p:spPr>
          <a:xfrm rot="10800000">
            <a:off x="3162013" y="4554378"/>
            <a:ext cx="287226" cy="410486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an 49"/>
          <p:cNvSpPr/>
          <p:nvPr/>
        </p:nvSpPr>
        <p:spPr>
          <a:xfrm>
            <a:off x="3841029" y="4105275"/>
            <a:ext cx="1547865" cy="1054346"/>
          </a:xfrm>
          <a:prstGeom prst="can">
            <a:avLst/>
          </a:prstGeom>
          <a:solidFill>
            <a:schemeClr val="accent3">
              <a:lumMod val="60000"/>
              <a:lumOff val="40000"/>
              <a:alpha val="62000"/>
            </a:schemeClr>
          </a:solidFill>
          <a:ln>
            <a:solidFill>
              <a:schemeClr val="accent1">
                <a:shade val="95000"/>
                <a:satMod val="105000"/>
                <a:alpha val="64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R</a:t>
            </a:r>
            <a:r>
              <a:rPr lang="en-US" dirty="0" err="1" smtClean="0">
                <a:solidFill>
                  <a:schemeClr val="tx1"/>
                </a:solidFill>
              </a:rPr>
              <a:t>āga</a:t>
            </a:r>
            <a:r>
              <a:rPr lang="en-US" dirty="0" smtClean="0">
                <a:solidFill>
                  <a:schemeClr val="tx1"/>
                </a:solidFill>
              </a:rPr>
              <a:t> database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644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21</Words>
  <Application>Microsoft Macintosh PowerPoint</Application>
  <PresentationFormat>On-screen Show (4:3)</PresentationFormat>
  <Paragraphs>7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Rāgawise: real-time rāga recognition</vt:lpstr>
    </vt:vector>
  </TitlesOfParts>
  <Company>mac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Ragawise</dc:title>
  <dc:creator>Sankalp</dc:creator>
  <cp:lastModifiedBy>Sankalp</cp:lastModifiedBy>
  <cp:revision>4</cp:revision>
  <dcterms:created xsi:type="dcterms:W3CDTF">2015-10-25T15:13:09Z</dcterms:created>
  <dcterms:modified xsi:type="dcterms:W3CDTF">2015-10-25T15:57:45Z</dcterms:modified>
</cp:coreProperties>
</file>

<file path=docProps/thumbnail.jpeg>
</file>